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60" r:id="rId4"/>
    <p:sldId id="262"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74" d="100"/>
          <a:sy n="74" d="100"/>
        </p:scale>
        <p:origin x="128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3350BE-36FB-48B8-BC3B-BF82FA8A4B16}"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8D951-FD7A-4EA6-9971-BA4650F5F282}"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DA1A-1160-4810-A009-9384DF143964}"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4B8CA7-DF52-4574-B28B-BF67C425F74E}"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02A2DB-E9A4-4F11-9A97-3D805873123B}"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5D039D-4B07-4C92-99B2-D30586816A68}" type="datetime1">
              <a:rPr lang="en-US" smtClean="0"/>
              <a:pPr/>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D8C0F6-D106-4D90-B6A1-515B7FD8F0C8}" type="datetime1">
              <a:rPr lang="en-US" smtClean="0"/>
              <a:pPr/>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414530" y="1524000"/>
            <a:ext cx="6553200" cy="1143000"/>
          </a:xfrm>
        </p:spPr>
        <p:txBody>
          <a:bodyPr>
            <a:normAutofit fontScale="77500" lnSpcReduction="20000"/>
          </a:bodyPr>
          <a:lstStyle/>
          <a:p>
            <a:r>
              <a:rPr lang="en-GB" dirty="0" err="1">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NatRisk</a:t>
            </a:r>
            <a:r>
              <a:rPr lang="en-GB"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Quality Assurance and Monitoring</a:t>
            </a:r>
          </a:p>
          <a:p>
            <a:r>
              <a:rPr lang="en-GB"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 Package 5</a:t>
            </a:r>
            <a:endParaRPr lang="bs-Latn-BA"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a:solidFill>
                  <a:srgbClr val="002060"/>
                </a:solidFill>
                <a:latin typeface="Arial" panose="020B0604020202020204" pitchFamily="34" charset="0"/>
                <a:cs typeface="Arial" panose="020B0604020202020204" pitchFamily="34" charset="0"/>
              </a:rPr>
              <a:t>Sally Priest/Mike Dawney</a:t>
            </a:r>
            <a:endParaRPr lang="sr-Latn-BA" sz="1800" dirty="0">
              <a:solidFill>
                <a:srgbClr val="002060"/>
              </a:solidFill>
              <a:latin typeface="Arial" panose="020B0604020202020204" pitchFamily="34" charset="0"/>
              <a:cs typeface="Arial" panose="020B0604020202020204" pitchFamily="34" charset="0"/>
            </a:endParaRPr>
          </a:p>
          <a:p>
            <a:r>
              <a:rPr lang="en-GB" sz="1800" dirty="0">
                <a:solidFill>
                  <a:srgbClr val="002060"/>
                </a:solidFill>
                <a:latin typeface="Arial" panose="020B0604020202020204" pitchFamily="34" charset="0"/>
                <a:cs typeface="Arial" panose="020B0604020202020204" pitchFamily="34" charset="0"/>
              </a:rPr>
              <a:t>Middlesex University</a:t>
            </a:r>
            <a:endParaRPr lang="bs-Latn-BA" sz="1800" dirty="0">
              <a:solidFill>
                <a:srgbClr val="002060"/>
              </a:solidFill>
              <a:latin typeface="Arial" panose="020B0604020202020204" pitchFamily="34" charset="0"/>
              <a:cs typeface="Arial" panose="020B0604020202020204" pitchFamily="34"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err="1">
                <a:solidFill>
                  <a:srgbClr val="002060"/>
                </a:solidFill>
                <a:latin typeface="Arial" panose="020B0604020202020204" pitchFamily="34" charset="0"/>
                <a:cs typeface="Arial" panose="020B0604020202020204" pitchFamily="34" charset="0"/>
              </a:rPr>
              <a:t>Kickoff</a:t>
            </a:r>
            <a:r>
              <a:rPr lang="en-GB" sz="1800" dirty="0">
                <a:solidFill>
                  <a:srgbClr val="002060"/>
                </a:solidFill>
                <a:latin typeface="Arial" panose="020B0604020202020204" pitchFamily="34" charset="0"/>
                <a:cs typeface="Arial" panose="020B0604020202020204" pitchFamily="34" charset="0"/>
              </a:rPr>
              <a:t> Meeting</a:t>
            </a:r>
            <a:r>
              <a:rPr lang="sr-Latn-BA" sz="1800" dirty="0">
                <a:solidFill>
                  <a:srgbClr val="002060"/>
                </a:solidFill>
                <a:latin typeface="Arial" panose="020B0604020202020204" pitchFamily="34" charset="0"/>
                <a:cs typeface="Arial" panose="020B0604020202020204" pitchFamily="34" charset="0"/>
              </a:rPr>
              <a:t>/ </a:t>
            </a:r>
            <a:r>
              <a:rPr lang="en-GB" sz="1800" dirty="0">
                <a:solidFill>
                  <a:srgbClr val="002060"/>
                </a:solidFill>
                <a:latin typeface="Arial" panose="020B0604020202020204" pitchFamily="34" charset="0"/>
                <a:cs typeface="Arial" panose="020B0604020202020204" pitchFamily="34" charset="0"/>
              </a:rPr>
              <a:t>16th Dec 2016</a:t>
            </a:r>
            <a:endParaRPr lang="bs-Latn-BA" sz="1800" dirty="0">
              <a:solidFill>
                <a:srgbClr val="002060"/>
              </a:solidFill>
              <a:latin typeface="Arial" panose="020B0604020202020204" pitchFamily="34" charset="0"/>
              <a:cs typeface="Arial" panose="020B0604020202020204" pitchFamily="34"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a:effectLst/>
                <a:latin typeface="Book Antiqua"/>
                <a:ea typeface="Calibri"/>
                <a:cs typeface="Times New Roman"/>
              </a:rPr>
              <a:t>5</a:t>
            </a:r>
            <a:r>
              <a:rPr lang="en-US" sz="120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sp>
        <p:nvSpPr>
          <p:cNvPr id="16" name="Title 1"/>
          <p:cNvSpPr txBox="1">
            <a:spLocks noChangeAspect="1"/>
          </p:cNvSpPr>
          <p:nvPr/>
        </p:nvSpPr>
        <p:spPr>
          <a:xfrm>
            <a:off x="3400452" y="3810000"/>
            <a:ext cx="2162148" cy="91261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pic>
        <p:nvPicPr>
          <p:cNvPr id="17" name="Picture 2" descr="MU LDN Logo"/>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3655036" y="3664458"/>
            <a:ext cx="1705339" cy="672084"/>
          </a:xfrm>
          <a:prstGeom prst="rect">
            <a:avLst/>
          </a:prstGeom>
          <a:solidFill>
            <a:schemeClr val="bg1"/>
          </a:solidFill>
        </p:spPr>
      </p:pic>
    </p:spTree>
    <p:extLst>
      <p:ext uri="{BB962C8B-B14F-4D97-AF65-F5344CB8AC3E}">
        <p14:creationId xmlns:p14="http://schemas.microsoft.com/office/powerpoint/2010/main" val="95395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en-GB" dirty="0">
                <a:solidFill>
                  <a:srgbClr val="002060"/>
                </a:solidFill>
                <a:latin typeface="Arial" panose="020B0604020202020204" pitchFamily="34" charset="0"/>
                <a:cs typeface="Arial" panose="020B0604020202020204" pitchFamily="34" charset="0"/>
              </a:rPr>
              <a:t>General Principles</a:t>
            </a:r>
            <a:endParaRPr lang="bs-Latn-BA"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47700" y="1782762"/>
            <a:ext cx="8229600" cy="4756150"/>
          </a:xfrm>
        </p:spPr>
        <p:txBody>
          <a:bodyPr>
            <a:normAutofit fontScale="92500" lnSpcReduction="20000"/>
          </a:bodyPr>
          <a:lstStyle/>
          <a:p>
            <a:r>
              <a:rPr lang="en-GB" dirty="0">
                <a:solidFill>
                  <a:srgbClr val="002060"/>
                </a:solidFill>
                <a:latin typeface="Arial" panose="020B0604020202020204" pitchFamily="34" charset="0"/>
                <a:cs typeface="Arial" panose="020B0604020202020204" pitchFamily="34" charset="0"/>
              </a:rPr>
              <a:t>Light touch critical self-assessment by WP leaders (bi-annual) and Partner contact persons (annual)</a:t>
            </a:r>
          </a:p>
          <a:p>
            <a:r>
              <a:rPr lang="en-GB" dirty="0">
                <a:solidFill>
                  <a:srgbClr val="002060"/>
                </a:solidFill>
                <a:latin typeface="Arial" panose="020B0604020202020204" pitchFamily="34" charset="0"/>
                <a:cs typeface="Arial" panose="020B0604020202020204" pitchFamily="34" charset="0"/>
              </a:rPr>
              <a:t>Overall quality measures</a:t>
            </a:r>
          </a:p>
          <a:p>
            <a:pPr lvl="1"/>
            <a:r>
              <a:rPr lang="en-GB" dirty="0">
                <a:solidFill>
                  <a:srgbClr val="002060"/>
                </a:solidFill>
                <a:latin typeface="Arial" panose="020B0604020202020204" pitchFamily="34" charset="0"/>
                <a:cs typeface="Arial" panose="020B0604020202020204" pitchFamily="34" charset="0"/>
              </a:rPr>
              <a:t>Achievement of targets on time (ref LFM)</a:t>
            </a:r>
          </a:p>
          <a:p>
            <a:pPr lvl="1"/>
            <a:r>
              <a:rPr lang="en-GB" dirty="0">
                <a:solidFill>
                  <a:srgbClr val="002060"/>
                </a:solidFill>
                <a:latin typeface="Arial" panose="020B0604020202020204" pitchFamily="34" charset="0"/>
                <a:cs typeface="Arial" panose="020B0604020202020204" pitchFamily="34" charset="0"/>
              </a:rPr>
              <a:t>Active participation</a:t>
            </a:r>
          </a:p>
          <a:p>
            <a:pPr lvl="1"/>
            <a:r>
              <a:rPr lang="en-GB" dirty="0">
                <a:solidFill>
                  <a:srgbClr val="002060"/>
                </a:solidFill>
                <a:latin typeface="Arial" panose="020B0604020202020204" pitchFamily="34" charset="0"/>
                <a:cs typeface="Arial" panose="020B0604020202020204" pitchFamily="34" charset="0"/>
              </a:rPr>
              <a:t>Appropriate expenditure and financial reporting</a:t>
            </a:r>
          </a:p>
          <a:p>
            <a:r>
              <a:rPr lang="en-GB" dirty="0">
                <a:solidFill>
                  <a:srgbClr val="002060"/>
                </a:solidFill>
                <a:latin typeface="Arial" panose="020B0604020202020204" pitchFamily="34" charset="0"/>
                <a:cs typeface="Arial" panose="020B0604020202020204" pitchFamily="34" charset="0"/>
              </a:rPr>
              <a:t>External quality review at project mid-point and in final year.</a:t>
            </a:r>
          </a:p>
          <a:p>
            <a:r>
              <a:rPr lang="en-GB" dirty="0">
                <a:solidFill>
                  <a:srgbClr val="002060"/>
                </a:solidFill>
                <a:latin typeface="Arial" panose="020B0604020202020204" pitchFamily="34" charset="0"/>
                <a:cs typeface="Arial" panose="020B0604020202020204" pitchFamily="34" charset="0"/>
              </a:rPr>
              <a:t>Ongoing monitoring with PMC to alert on and resolve issues</a:t>
            </a:r>
          </a:p>
          <a:p>
            <a:pPr lvl="1"/>
            <a:endParaRPr lang="en-GB" dirty="0">
              <a:solidFill>
                <a:srgbClr val="002060"/>
              </a:solidFill>
              <a:latin typeface="Book Antiqua" panose="02040602050305030304" pitchFamily="18" charset="0"/>
            </a:endParaRPr>
          </a:p>
          <a:p>
            <a:pPr lvl="1"/>
            <a:endParaRPr lang="en-GB" dirty="0">
              <a:solidFill>
                <a:srgbClr val="002060"/>
              </a:solidFill>
              <a:latin typeface="Book Antiqua" panose="02040602050305030304" pitchFamily="18" charset="0"/>
            </a:endParaRPr>
          </a:p>
          <a:p>
            <a:pPr lvl="1"/>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51828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en-GB" dirty="0">
                <a:solidFill>
                  <a:srgbClr val="002060"/>
                </a:solidFill>
                <a:latin typeface="Arial" panose="020B0604020202020204" pitchFamily="34" charset="0"/>
                <a:cs typeface="Arial" panose="020B0604020202020204" pitchFamily="34" charset="0"/>
              </a:rPr>
              <a:t>Quality Assurance Committee</a:t>
            </a:r>
            <a:endParaRPr lang="bs-Latn-BA"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a:t>QAC is responsible for quality oversight of the project, reporting to PMC </a:t>
            </a:r>
          </a:p>
          <a:p>
            <a:r>
              <a:rPr lang="en-GB" dirty="0"/>
              <a:t>QAC is chaired by Middlesex University</a:t>
            </a:r>
          </a:p>
          <a:p>
            <a:r>
              <a:rPr lang="en-GB" dirty="0"/>
              <a:t>Membership to be determined at the </a:t>
            </a:r>
            <a:r>
              <a:rPr lang="en-GB" dirty="0" err="1"/>
              <a:t>Kickoff</a:t>
            </a:r>
            <a:r>
              <a:rPr lang="en-GB" dirty="0"/>
              <a:t> meeting (BOKU, OE, UNI,MU)</a:t>
            </a:r>
          </a:p>
          <a:p>
            <a:r>
              <a:rPr lang="en-GB" dirty="0"/>
              <a:t>QAC will review self-assessments and report to PMC after bi-annual QAC meetings</a:t>
            </a:r>
          </a:p>
          <a:p>
            <a:pPr marL="0" indent="0">
              <a:buNone/>
            </a:pPr>
            <a:endParaRPr lang="en-GB" dirty="0">
              <a:solidFill>
                <a:srgbClr val="002060"/>
              </a:solidFill>
              <a:latin typeface="Book Antiqua" panose="02040602050305030304" pitchFamily="18" charset="0"/>
            </a:endParaRPr>
          </a:p>
          <a:p>
            <a:pPr lvl="1"/>
            <a:endParaRPr lang="en-GB" dirty="0">
              <a:solidFill>
                <a:srgbClr val="002060"/>
              </a:solidFill>
              <a:latin typeface="Book Antiqua" panose="02040602050305030304" pitchFamily="18" charset="0"/>
            </a:endParaRPr>
          </a:p>
          <a:p>
            <a:pPr lvl="1"/>
            <a:endParaRPr lang="en-GB" dirty="0">
              <a:solidFill>
                <a:srgbClr val="002060"/>
              </a:solidFill>
              <a:latin typeface="Book Antiqua" panose="02040602050305030304" pitchFamily="18" charset="0"/>
            </a:endParaRPr>
          </a:p>
          <a:p>
            <a:pPr lvl="1"/>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75778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en-GB" dirty="0">
                <a:solidFill>
                  <a:srgbClr val="002060"/>
                </a:solidFill>
                <a:latin typeface="Arial" panose="020B0604020202020204" pitchFamily="34" charset="0"/>
                <a:cs typeface="Arial" panose="020B0604020202020204" pitchFamily="34" charset="0"/>
              </a:rPr>
              <a:t>Primary Responsibilities</a:t>
            </a:r>
            <a:endParaRPr lang="bs-Latn-BA"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GB" dirty="0">
                <a:solidFill>
                  <a:srgbClr val="002060"/>
                </a:solidFill>
                <a:latin typeface="Arial" panose="020B0604020202020204" pitchFamily="34" charset="0"/>
                <a:cs typeface="Arial" panose="020B0604020202020204" pitchFamily="34" charset="0"/>
              </a:rPr>
              <a:t>Quality Control Plan</a:t>
            </a:r>
          </a:p>
          <a:p>
            <a:pPr lvl="1"/>
            <a:r>
              <a:rPr lang="en-GB" dirty="0"/>
              <a:t>The Quality Control plan will be developed and approved by SC by January 2017. </a:t>
            </a:r>
            <a:endParaRPr lang="en-GB" dirty="0">
              <a:solidFill>
                <a:srgbClr val="002060"/>
              </a:solidFill>
              <a:latin typeface="Arial" panose="020B0604020202020204" pitchFamily="34" charset="0"/>
              <a:cs typeface="Arial" panose="020B0604020202020204" pitchFamily="34" charset="0"/>
            </a:endParaRPr>
          </a:p>
          <a:p>
            <a:r>
              <a:rPr lang="en-GB" dirty="0">
                <a:solidFill>
                  <a:srgbClr val="002060"/>
                </a:solidFill>
                <a:latin typeface="Arial" panose="020B0604020202020204" pitchFamily="34" charset="0"/>
                <a:cs typeface="Arial" panose="020B0604020202020204" pitchFamily="34" charset="0"/>
              </a:rPr>
              <a:t>Monitoring</a:t>
            </a:r>
            <a:endParaRPr lang="en-GB" dirty="0"/>
          </a:p>
          <a:p>
            <a:pPr lvl="1"/>
            <a:r>
              <a:rPr lang="en-GB" dirty="0"/>
              <a:t>preventative function focuses on the review of the objectives, priorities, methodology and planned activities</a:t>
            </a:r>
          </a:p>
          <a:p>
            <a:pPr lvl="1"/>
            <a:r>
              <a:rPr lang="en-GB" dirty="0"/>
              <a:t>advisory function focuses on suggestion to follow the project implementation and solve issues</a:t>
            </a:r>
          </a:p>
          <a:p>
            <a:pPr lvl="1"/>
            <a:r>
              <a:rPr lang="en-GB" dirty="0"/>
              <a:t>control function focuses on assessment of the results, impact, sustainability and visibility</a:t>
            </a:r>
            <a:endParaRPr lang="en-GB" dirty="0">
              <a:solidFill>
                <a:srgbClr val="002060"/>
              </a:solidFill>
              <a:latin typeface="Arial" panose="020B0604020202020204" pitchFamily="34" charset="0"/>
              <a:cs typeface="Arial" panose="020B0604020202020204" pitchFamily="34" charset="0"/>
            </a:endParaRPr>
          </a:p>
          <a:p>
            <a:r>
              <a:rPr lang="en-GB" dirty="0">
                <a:solidFill>
                  <a:srgbClr val="002060"/>
                </a:solidFill>
                <a:latin typeface="Arial" panose="020B0604020202020204" pitchFamily="34" charset="0"/>
                <a:cs typeface="Arial" panose="020B0604020202020204" pitchFamily="34" charset="0"/>
              </a:rPr>
              <a:t>Quality assessment of activities</a:t>
            </a:r>
          </a:p>
          <a:p>
            <a:r>
              <a:rPr lang="en-GB" dirty="0">
                <a:solidFill>
                  <a:srgbClr val="002060"/>
                </a:solidFill>
                <a:latin typeface="Arial" panose="020B0604020202020204" pitchFamily="34" charset="0"/>
                <a:cs typeface="Arial" panose="020B0604020202020204" pitchFamily="34" charset="0"/>
              </a:rPr>
              <a:t>Interproject coaching (with PMC)</a:t>
            </a:r>
          </a:p>
          <a:p>
            <a:r>
              <a:rPr lang="en-GB" dirty="0">
                <a:solidFill>
                  <a:srgbClr val="002060"/>
                </a:solidFill>
                <a:latin typeface="Arial" panose="020B0604020202020204" pitchFamily="34" charset="0"/>
                <a:cs typeface="Arial" panose="020B0604020202020204" pitchFamily="34" charset="0"/>
              </a:rPr>
              <a:t>Liaison with National Agencies (with PMC)</a:t>
            </a:r>
          </a:p>
          <a:p>
            <a:pPr lvl="1"/>
            <a:endParaRPr lang="en-GB" dirty="0">
              <a:solidFill>
                <a:srgbClr val="002060"/>
              </a:solidFill>
              <a:latin typeface="Book Antiqua" panose="02040602050305030304" pitchFamily="18" charset="0"/>
            </a:endParaRPr>
          </a:p>
          <a:p>
            <a:pPr lvl="1"/>
            <a:endParaRPr lang="en-GB" dirty="0">
              <a:solidFill>
                <a:srgbClr val="002060"/>
              </a:solidFill>
              <a:latin typeface="Book Antiqua" panose="02040602050305030304" pitchFamily="18" charset="0"/>
            </a:endParaRPr>
          </a:p>
          <a:p>
            <a:pPr lvl="1"/>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63654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1"/>
            <a:ext cx="8229600" cy="749300"/>
          </a:xfrm>
        </p:spPr>
        <p:txBody>
          <a:bodyPr>
            <a:normAutofit fontScale="90000"/>
          </a:bodyPr>
          <a:lstStyle/>
          <a:p>
            <a:r>
              <a:rPr lang="en-GB" dirty="0">
                <a:solidFill>
                  <a:srgbClr val="002060"/>
                </a:solidFill>
                <a:latin typeface="Arial" panose="020B0604020202020204" pitchFamily="34" charset="0"/>
                <a:cs typeface="Arial" panose="020B0604020202020204" pitchFamily="34" charset="0"/>
              </a:rPr>
              <a:t>Initial Tasks</a:t>
            </a:r>
            <a:endParaRPr lang="bs-Latn-BA"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Establishment of QAC working methods</a:t>
            </a:r>
          </a:p>
          <a:p>
            <a:pPr lvl="1">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Development of quality control plan</a:t>
            </a:r>
          </a:p>
          <a:p>
            <a:pPr lvl="1">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Preparation of self-assessment forms</a:t>
            </a:r>
          </a:p>
          <a:p>
            <a:pPr lvl="1">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Establishment of work schedule</a:t>
            </a:r>
          </a:p>
          <a:p>
            <a:pPr lvl="1">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Development of “robust, specific </a:t>
            </a:r>
            <a:r>
              <a:rPr lang="en-GB">
                <a:solidFill>
                  <a:srgbClr val="002060"/>
                </a:solidFill>
                <a:latin typeface="Arial" panose="020B0604020202020204" pitchFamily="34" charset="0"/>
                <a:cs typeface="Arial" panose="020B0604020202020204" pitchFamily="34" charset="0"/>
              </a:rPr>
              <a:t>quality indicators”</a:t>
            </a:r>
            <a:endParaRPr lang="en-GB" dirty="0">
              <a:solidFill>
                <a:srgbClr val="002060"/>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GB" dirty="0">
              <a:solidFill>
                <a:srgbClr val="002060"/>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GB" dirty="0">
              <a:solidFill>
                <a:srgbClr val="002060"/>
              </a:solidFill>
              <a:latin typeface="Arial" panose="020B0604020202020204" pitchFamily="34" charset="0"/>
              <a:cs typeface="Arial" panose="020B0604020202020204" pitchFamily="34" charset="0"/>
            </a:endParaRPr>
          </a:p>
          <a:p>
            <a:pPr lvl="1">
              <a:buFont typeface="Arial" panose="020B0604020202020204" pitchFamily="34" charset="0"/>
              <a:buChar char="•"/>
            </a:pPr>
            <a:endParaRPr lang="en-GB" dirty="0">
              <a:solidFill>
                <a:srgbClr val="002060"/>
              </a:solidFill>
              <a:latin typeface="Arial" panose="020B0604020202020204" pitchFamily="34" charset="0"/>
              <a:cs typeface="Arial" panose="020B0604020202020204" pitchFamily="34" charset="0"/>
            </a:endParaRPr>
          </a:p>
          <a:p>
            <a:pPr lvl="2">
              <a:buFont typeface="Wingdings" panose="05000000000000000000" pitchFamily="2" charset="2"/>
              <a:buChar char="Ø"/>
            </a:pPr>
            <a:endParaRPr lang="en-GB" dirty="0">
              <a:solidFill>
                <a:srgbClr val="002060"/>
              </a:solidFill>
              <a:latin typeface="Arial" panose="020B0604020202020204" pitchFamily="34" charset="0"/>
              <a:cs typeface="Arial" panose="020B0604020202020204" pitchFamily="34" charset="0"/>
            </a:endParaRPr>
          </a:p>
          <a:p>
            <a:pPr lvl="1"/>
            <a:endParaRPr lang="en-GB" dirty="0">
              <a:solidFill>
                <a:srgbClr val="002060"/>
              </a:solidFill>
              <a:latin typeface="Book Antiqua" panose="02040602050305030304" pitchFamily="18" charset="0"/>
            </a:endParaRPr>
          </a:p>
          <a:p>
            <a:pPr lvl="1"/>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1912297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4964</TotalTime>
  <Words>316</Words>
  <Application>Microsoft Office PowerPoint</Application>
  <PresentationFormat>On-screen Show (4:3)</PresentationFormat>
  <Paragraphs>54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Development of master curricula for natural disasters risk management in Western Balkan countries</vt:lpstr>
      <vt:lpstr>General Principles</vt:lpstr>
      <vt:lpstr>Quality Assurance Committee</vt:lpstr>
      <vt:lpstr>Primary Responsibilities</vt:lpstr>
      <vt:lpstr>Initial Tasks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Mike Dawney</cp:lastModifiedBy>
  <cp:revision>19</cp:revision>
  <dcterms:created xsi:type="dcterms:W3CDTF">2006-08-16T00:00:00Z</dcterms:created>
  <dcterms:modified xsi:type="dcterms:W3CDTF">2016-12-15T23:39:13Z</dcterms:modified>
</cp:coreProperties>
</file>