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sldIdLst>
    <p:sldId id="256" r:id="rId2"/>
    <p:sldId id="257" r:id="rId3"/>
    <p:sldId id="260" r:id="rId4"/>
    <p:sldId id="262"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p:cViewPr varScale="1">
        <p:scale>
          <a:sx n="74" d="100"/>
          <a:sy n="74" d="100"/>
        </p:scale>
        <p:origin x="1284"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AA7C2-E8DC-467C-9833-F833067453C2}" type="datetimeFigureOut">
              <a:rPr lang="en-US" smtClean="0"/>
              <a:pPr/>
              <a:t>12/15/2016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1A8E8C-7000-4BD7-A278-0C135579044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93350BE-36FB-48B8-BC3B-BF82FA8A4B16}" type="datetime1">
              <a:rPr lang="en-US" smtClean="0"/>
              <a:pPr/>
              <a:t>12/15/2016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A8D951-FD7A-4EA6-9971-BA4650F5F282}" type="datetime1">
              <a:rPr lang="en-US" smtClean="0"/>
              <a:pPr/>
              <a:t>12/15/2016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7DDA1A-1160-4810-A009-9384DF143964}" type="datetime1">
              <a:rPr lang="en-US" smtClean="0"/>
              <a:pPr/>
              <a:t>12/15/2016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4B8CA7-DF52-4574-B28B-BF67C425F74E}" type="datetime1">
              <a:rPr lang="en-US" smtClean="0"/>
              <a:pPr/>
              <a:t>12/15/2016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6F388C-ACCE-4EF5-AD2C-86A2C6495869}" type="datetime1">
              <a:rPr lang="en-US" smtClean="0"/>
              <a:pPr/>
              <a:t>12/15/2016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02A2DB-E9A4-4F11-9A97-3D805873123B}" type="datetime1">
              <a:rPr lang="en-US" smtClean="0"/>
              <a:pPr/>
              <a:t>12/15/2016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65D039D-4B07-4C92-99B2-D30586816A68}" type="datetime1">
              <a:rPr lang="en-US" smtClean="0"/>
              <a:pPr/>
              <a:t>12/15/2016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DD8C0F6-D106-4D90-B6A1-515B7FD8F0C8}" type="datetime1">
              <a:rPr lang="en-US" smtClean="0"/>
              <a:pPr/>
              <a:t>12/15/2016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B9723-2437-47C8-833A-EDB2EBB6A5A1}" type="datetime1">
              <a:rPr lang="en-US" smtClean="0"/>
              <a:pPr/>
              <a:t>12/15/2016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05C9E6-3B8B-4571-9128-858A99C98B86}" type="datetime1">
              <a:rPr lang="en-US" smtClean="0"/>
              <a:pPr/>
              <a:t>12/15/2016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4141EB-C6BD-49FF-BC05-BF0312C62789}" type="datetime1">
              <a:rPr lang="en-US" smtClean="0"/>
              <a:pPr/>
              <a:t>12/15/2016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1E575-74B0-4F22-8519-3F96FB7A2B3A}" type="datetime1">
              <a:rPr lang="en-US" smtClean="0"/>
              <a:pPr/>
              <a:t>12/15/2016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4" name="Picture 13" descr="final_color.jpg"/>
          <p:cNvPicPr>
            <a:picLocks noChangeAspect="1"/>
          </p:cNvPicPr>
          <p:nvPr/>
        </p:nvPicPr>
        <p:blipFill>
          <a:blip r:embed="rId2" cstate="print"/>
          <a:stretch>
            <a:fillRect/>
          </a:stretch>
        </p:blipFill>
        <p:spPr>
          <a:xfrm>
            <a:off x="0" y="0"/>
            <a:ext cx="1447800" cy="685800"/>
          </a:xfrm>
          <a:prstGeom prst="rect">
            <a:avLst/>
          </a:prstGeom>
        </p:spPr>
      </p:pic>
      <p:sp>
        <p:nvSpPr>
          <p:cNvPr id="2" name="Title 1"/>
          <p:cNvSpPr>
            <a:spLocks noGrp="1"/>
          </p:cNvSpPr>
          <p:nvPr>
            <p:ph type="ctrTitle"/>
          </p:nvPr>
        </p:nvSpPr>
        <p:spPr>
          <a:xfrm>
            <a:off x="621506" y="609601"/>
            <a:ext cx="7772400" cy="457200"/>
          </a:xfrm>
        </p:spPr>
        <p:txBody>
          <a:bodyPr>
            <a:normAutofit fontScale="90000"/>
          </a:bodyPr>
          <a:lstStyle/>
          <a:p>
            <a:r>
              <a:rPr lang="en-US" sz="1800" dirty="0">
                <a:solidFill>
                  <a:srgbClr val="002060"/>
                </a:solidFill>
                <a:latin typeface="Book Antiqua" panose="02040602050305030304" pitchFamily="18" charset="0"/>
              </a:rPr>
              <a:t>Development of master curricula for natural disasters risk management in Western Balkan countries</a:t>
            </a:r>
            <a:endParaRPr lang="bs-Latn-BA" sz="1800" dirty="0">
              <a:solidFill>
                <a:srgbClr val="002060"/>
              </a:solidFill>
              <a:latin typeface="Book Antiqua" panose="02040602050305030304" pitchFamily="18" charset="0"/>
            </a:endParaRPr>
          </a:p>
        </p:txBody>
      </p:sp>
      <p:sp>
        <p:nvSpPr>
          <p:cNvPr id="3" name="Subtitle 2"/>
          <p:cNvSpPr>
            <a:spLocks noGrp="1"/>
          </p:cNvSpPr>
          <p:nvPr>
            <p:ph type="subTitle" idx="1"/>
          </p:nvPr>
        </p:nvSpPr>
        <p:spPr>
          <a:xfrm>
            <a:off x="1414530" y="1524000"/>
            <a:ext cx="6553200" cy="1143000"/>
          </a:xfrm>
        </p:spPr>
        <p:txBody>
          <a:bodyPr>
            <a:normAutofit fontScale="77500" lnSpcReduction="20000"/>
          </a:bodyPr>
          <a:lstStyle/>
          <a:p>
            <a:r>
              <a:rPr lang="en-GB" dirty="0" err="1">
                <a:solidFill>
                  <a:schemeClr val="accent1">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NatRisk</a:t>
            </a:r>
            <a:r>
              <a:rPr lang="en-GB" dirty="0">
                <a:solidFill>
                  <a:schemeClr val="accent1">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Quality Assurance and Monitoring</a:t>
            </a:r>
          </a:p>
          <a:p>
            <a:r>
              <a:rPr lang="en-GB" dirty="0">
                <a:solidFill>
                  <a:schemeClr val="accent1">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Work Package 5</a:t>
            </a:r>
            <a:endParaRPr lang="bs-Latn-BA" dirty="0">
              <a:solidFill>
                <a:schemeClr val="accent1">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cxnSp>
        <p:nvCxnSpPr>
          <p:cNvPr id="5" name="Straight Connector 4"/>
          <p:cNvCxnSpPr/>
          <p:nvPr/>
        </p:nvCxnSpPr>
        <p:spPr>
          <a:xfrm>
            <a:off x="0" y="10668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685800" y="2667000"/>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1800" dirty="0">
                <a:solidFill>
                  <a:srgbClr val="002060"/>
                </a:solidFill>
                <a:latin typeface="Arial" panose="020B0604020202020204" pitchFamily="34" charset="0"/>
                <a:cs typeface="Arial" panose="020B0604020202020204" pitchFamily="34" charset="0"/>
              </a:rPr>
              <a:t>Sally Priest/Mike Dawney</a:t>
            </a:r>
            <a:endParaRPr lang="sr-Latn-BA" sz="1800" dirty="0">
              <a:solidFill>
                <a:srgbClr val="002060"/>
              </a:solidFill>
              <a:latin typeface="Arial" panose="020B0604020202020204" pitchFamily="34" charset="0"/>
              <a:cs typeface="Arial" panose="020B0604020202020204" pitchFamily="34" charset="0"/>
            </a:endParaRPr>
          </a:p>
          <a:p>
            <a:r>
              <a:rPr lang="en-GB" sz="1800" dirty="0">
                <a:solidFill>
                  <a:srgbClr val="002060"/>
                </a:solidFill>
                <a:latin typeface="Arial" panose="020B0604020202020204" pitchFamily="34" charset="0"/>
                <a:cs typeface="Arial" panose="020B0604020202020204" pitchFamily="34" charset="0"/>
              </a:rPr>
              <a:t>Middlesex University</a:t>
            </a:r>
            <a:endParaRPr lang="bs-Latn-BA" sz="1800" dirty="0">
              <a:solidFill>
                <a:srgbClr val="002060"/>
              </a:solidFill>
              <a:latin typeface="Arial" panose="020B0604020202020204" pitchFamily="34" charset="0"/>
              <a:cs typeface="Arial" panose="020B0604020202020204" pitchFamily="34" charset="0"/>
            </a:endParaRPr>
          </a:p>
        </p:txBody>
      </p:sp>
      <p:sp>
        <p:nvSpPr>
          <p:cNvPr id="9" name="Title 1"/>
          <p:cNvSpPr txBox="1">
            <a:spLocks/>
          </p:cNvSpPr>
          <p:nvPr/>
        </p:nvSpPr>
        <p:spPr>
          <a:xfrm>
            <a:off x="685800" y="49530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1800" dirty="0" err="1">
                <a:solidFill>
                  <a:srgbClr val="002060"/>
                </a:solidFill>
                <a:latin typeface="Arial" panose="020B0604020202020204" pitchFamily="34" charset="0"/>
                <a:cs typeface="Arial" panose="020B0604020202020204" pitchFamily="34" charset="0"/>
              </a:rPr>
              <a:t>Kickoff</a:t>
            </a:r>
            <a:r>
              <a:rPr lang="en-GB" sz="1800" dirty="0">
                <a:solidFill>
                  <a:srgbClr val="002060"/>
                </a:solidFill>
                <a:latin typeface="Arial" panose="020B0604020202020204" pitchFamily="34" charset="0"/>
                <a:cs typeface="Arial" panose="020B0604020202020204" pitchFamily="34" charset="0"/>
              </a:rPr>
              <a:t> Meeting</a:t>
            </a:r>
            <a:r>
              <a:rPr lang="sr-Latn-BA" sz="1800" dirty="0">
                <a:solidFill>
                  <a:srgbClr val="002060"/>
                </a:solidFill>
                <a:latin typeface="Arial" panose="020B0604020202020204" pitchFamily="34" charset="0"/>
                <a:cs typeface="Arial" panose="020B0604020202020204" pitchFamily="34" charset="0"/>
              </a:rPr>
              <a:t>/ </a:t>
            </a:r>
            <a:r>
              <a:rPr lang="en-GB" sz="1800" dirty="0">
                <a:solidFill>
                  <a:srgbClr val="002060"/>
                </a:solidFill>
                <a:latin typeface="Arial" panose="020B0604020202020204" pitchFamily="34" charset="0"/>
                <a:cs typeface="Arial" panose="020B0604020202020204" pitchFamily="34" charset="0"/>
              </a:rPr>
              <a:t>16th Dec 2016</a:t>
            </a:r>
            <a:endParaRPr lang="bs-Latn-BA" sz="1800" dirty="0">
              <a:solidFill>
                <a:srgbClr val="002060"/>
              </a:solidFill>
              <a:latin typeface="Arial" panose="020B0604020202020204" pitchFamily="34" charset="0"/>
              <a:cs typeface="Arial" panose="020B0604020202020204" pitchFamily="34" charset="0"/>
            </a:endParaRPr>
          </a:p>
        </p:txBody>
      </p:sp>
      <p:sp>
        <p:nvSpPr>
          <p:cNvPr id="13" name="Text Box 2"/>
          <p:cNvSpPr txBox="1">
            <a:spLocks noChangeArrowheads="1"/>
          </p:cNvSpPr>
          <p:nvPr/>
        </p:nvSpPr>
        <p:spPr bwMode="auto">
          <a:xfrm>
            <a:off x="0" y="6057781"/>
            <a:ext cx="9144000" cy="800219"/>
          </a:xfrm>
          <a:prstGeom prst="rect">
            <a:avLst/>
          </a:prstGeom>
          <a:solidFill>
            <a:schemeClr val="accent6">
              <a:lumMod val="20000"/>
              <a:lumOff val="80000"/>
            </a:schemeClr>
          </a:solidFill>
          <a:ln w="9525">
            <a:solidFill>
              <a:srgbClr val="FF0000"/>
            </a:solidFill>
            <a:miter lim="800000"/>
            <a:headEnd/>
            <a:tailEnd/>
          </a:ln>
        </p:spPr>
        <p:txBody>
          <a:bodyPr rot="0" vert="horz" wrap="square" lIns="91440" tIns="45720" rIns="91440" bIns="45720" anchor="t" anchorCtr="0">
            <a:spAutoFit/>
          </a:bodyPr>
          <a:lstStyle/>
          <a:p>
            <a:pPr algn="ctr">
              <a:spcAft>
                <a:spcPts val="0"/>
              </a:spcAft>
            </a:pPr>
            <a:r>
              <a:rPr lang="en-US" sz="1200" dirty="0">
                <a:effectLst/>
                <a:latin typeface="Book Antiqua"/>
                <a:ea typeface="Calibri"/>
                <a:cs typeface="Times New Roman"/>
              </a:rPr>
              <a:t>Project number:  </a:t>
            </a:r>
            <a:r>
              <a:rPr lang="sr-Latn-RS" sz="1200">
                <a:effectLst/>
                <a:latin typeface="Book Antiqua"/>
                <a:ea typeface="Calibri"/>
                <a:cs typeface="Times New Roman"/>
              </a:rPr>
              <a:t>5</a:t>
            </a:r>
            <a:r>
              <a:rPr lang="en-US" sz="1200">
                <a:latin typeface="Book Antiqua"/>
                <a:ea typeface="Calibri"/>
                <a:cs typeface="Times New Roman"/>
              </a:rPr>
              <a:t>73806-EPP-1-2016-1-RS-EPPKA2-CBHE-JP</a:t>
            </a:r>
            <a:endParaRPr lang="bs-Latn-BA" sz="1200" dirty="0">
              <a:latin typeface="Book Antiqua"/>
              <a:ea typeface="Calibri"/>
              <a:cs typeface="Times New Roman"/>
            </a:endParaRPr>
          </a:p>
          <a:p>
            <a:pPr>
              <a:spcAft>
                <a:spcPts val="0"/>
              </a:spcAft>
            </a:pPr>
            <a:r>
              <a:rPr lang="en-US" sz="1200" dirty="0">
                <a:effectLst/>
                <a:latin typeface="Book Antiqua"/>
                <a:ea typeface="Calibri"/>
                <a:cs typeface="Times New Roman"/>
              </a:rPr>
              <a:t> </a:t>
            </a:r>
            <a:endParaRPr lang="bs-Latn-BA" sz="1200" dirty="0">
              <a:effectLst/>
              <a:latin typeface="Book Antiqua"/>
              <a:ea typeface="Calibri"/>
              <a:cs typeface="Times New Roman"/>
            </a:endParaRPr>
          </a:p>
          <a:p>
            <a:pPr algn="just">
              <a:spcAft>
                <a:spcPts val="0"/>
              </a:spcAft>
            </a:pPr>
            <a:r>
              <a:rPr lang="bs-Latn-BA" sz="1100" i="1" dirty="0">
                <a:effectLst/>
                <a:latin typeface="Book Antiqua"/>
                <a:ea typeface="Calibri"/>
                <a:cs typeface="Times New Roman"/>
              </a:rPr>
              <a:t>"This project has been funded with support from the European Commission. This publication reflects the views only of the author, and the Commission cannot be held responsible for any use which may be made of the information contained therein"</a:t>
            </a:r>
            <a:endParaRPr lang="bs-Latn-BA" sz="1200" dirty="0">
              <a:effectLst/>
              <a:latin typeface="Book Antiqua"/>
              <a:ea typeface="Calibri"/>
              <a:cs typeface="Times New Roman"/>
            </a:endParaRPr>
          </a:p>
        </p:txBody>
      </p:sp>
      <p:pic>
        <p:nvPicPr>
          <p:cNvPr id="15" name="Picture 14" descr="eu_flag_co_funded_pos_[rgb]_right.jpg"/>
          <p:cNvPicPr/>
          <p:nvPr/>
        </p:nvPicPr>
        <p:blipFill>
          <a:blip r:embed="rId3" cstate="print"/>
          <a:stretch>
            <a:fillRect/>
          </a:stretch>
        </p:blipFill>
        <p:spPr>
          <a:xfrm>
            <a:off x="7467600" y="152400"/>
            <a:ext cx="1676400" cy="409575"/>
          </a:xfrm>
          <a:prstGeom prst="rect">
            <a:avLst/>
          </a:prstGeom>
        </p:spPr>
      </p:pic>
      <p:sp>
        <p:nvSpPr>
          <p:cNvPr id="16" name="Title 1"/>
          <p:cNvSpPr txBox="1">
            <a:spLocks noChangeAspect="1"/>
          </p:cNvSpPr>
          <p:nvPr/>
        </p:nvSpPr>
        <p:spPr>
          <a:xfrm>
            <a:off x="3400452" y="3810000"/>
            <a:ext cx="2162148" cy="91261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bs-Latn-BA" sz="1800" dirty="0">
              <a:solidFill>
                <a:srgbClr val="002060"/>
              </a:solidFill>
              <a:latin typeface="Book Antiqua" panose="02040602050305030304" pitchFamily="18" charset="0"/>
            </a:endParaRPr>
          </a:p>
        </p:txBody>
      </p:sp>
      <p:pic>
        <p:nvPicPr>
          <p:cNvPr id="17" name="Picture 2" descr="MU LDN Logo"/>
          <p:cNvPicPr>
            <a:picLocks noChangeAspect="1" noChangeArrowheads="1"/>
          </p:cNvPicPr>
          <p:nvPr/>
        </p:nvPicPr>
        <p:blipFill>
          <a:blip r:embed="rId4" cstate="print">
            <a:extLst>
              <a:ext uri="{BEBA8EAE-BF5A-486C-A8C5-ECC9F3942E4B}">
                <a14:imgProps xmlns:a14="http://schemas.microsoft.com/office/drawing/2010/main">
                  <a14:imgLayer r:embed="rId5">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3655036" y="3664458"/>
            <a:ext cx="1705339" cy="672084"/>
          </a:xfrm>
          <a:prstGeom prst="rect">
            <a:avLst/>
          </a:prstGeom>
          <a:solidFill>
            <a:schemeClr val="bg1"/>
          </a:solidFill>
        </p:spPr>
      </p:pic>
    </p:spTree>
    <p:extLst>
      <p:ext uri="{BB962C8B-B14F-4D97-AF65-F5344CB8AC3E}">
        <p14:creationId xmlns:p14="http://schemas.microsoft.com/office/powerpoint/2010/main" val="953955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en-GB" dirty="0">
                <a:solidFill>
                  <a:srgbClr val="002060"/>
                </a:solidFill>
                <a:latin typeface="Arial" panose="020B0604020202020204" pitchFamily="34" charset="0"/>
                <a:cs typeface="Arial" panose="020B0604020202020204" pitchFamily="34" charset="0"/>
              </a:rPr>
              <a:t>General Principles</a:t>
            </a:r>
            <a:endParaRPr lang="bs-Latn-BA" dirty="0">
              <a:solidFill>
                <a:srgbClr val="00206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47700" y="1782762"/>
            <a:ext cx="8229600" cy="4756150"/>
          </a:xfrm>
        </p:spPr>
        <p:txBody>
          <a:bodyPr>
            <a:normAutofit fontScale="92500" lnSpcReduction="20000"/>
          </a:bodyPr>
          <a:lstStyle/>
          <a:p>
            <a:r>
              <a:rPr lang="en-GB" dirty="0">
                <a:solidFill>
                  <a:srgbClr val="002060"/>
                </a:solidFill>
                <a:latin typeface="Arial" panose="020B0604020202020204" pitchFamily="34" charset="0"/>
                <a:cs typeface="Arial" panose="020B0604020202020204" pitchFamily="34" charset="0"/>
              </a:rPr>
              <a:t>Light touch critical self-assessment by WP leaders (bi-annual) and Partner contact persons (annual)</a:t>
            </a:r>
          </a:p>
          <a:p>
            <a:r>
              <a:rPr lang="en-GB" dirty="0">
                <a:solidFill>
                  <a:srgbClr val="002060"/>
                </a:solidFill>
                <a:latin typeface="Arial" panose="020B0604020202020204" pitchFamily="34" charset="0"/>
                <a:cs typeface="Arial" panose="020B0604020202020204" pitchFamily="34" charset="0"/>
              </a:rPr>
              <a:t>Overall quality measures</a:t>
            </a:r>
          </a:p>
          <a:p>
            <a:pPr lvl="1"/>
            <a:r>
              <a:rPr lang="en-GB" dirty="0">
                <a:solidFill>
                  <a:srgbClr val="002060"/>
                </a:solidFill>
                <a:latin typeface="Arial" panose="020B0604020202020204" pitchFamily="34" charset="0"/>
                <a:cs typeface="Arial" panose="020B0604020202020204" pitchFamily="34" charset="0"/>
              </a:rPr>
              <a:t>Achievement of targets on time (ref LFM)</a:t>
            </a:r>
          </a:p>
          <a:p>
            <a:pPr lvl="1"/>
            <a:r>
              <a:rPr lang="en-GB" dirty="0">
                <a:solidFill>
                  <a:srgbClr val="002060"/>
                </a:solidFill>
                <a:latin typeface="Arial" panose="020B0604020202020204" pitchFamily="34" charset="0"/>
                <a:cs typeface="Arial" panose="020B0604020202020204" pitchFamily="34" charset="0"/>
              </a:rPr>
              <a:t>Active participation</a:t>
            </a:r>
          </a:p>
          <a:p>
            <a:pPr lvl="1"/>
            <a:r>
              <a:rPr lang="en-GB" dirty="0">
                <a:solidFill>
                  <a:srgbClr val="002060"/>
                </a:solidFill>
                <a:latin typeface="Arial" panose="020B0604020202020204" pitchFamily="34" charset="0"/>
                <a:cs typeface="Arial" panose="020B0604020202020204" pitchFamily="34" charset="0"/>
              </a:rPr>
              <a:t>Appropriate expenditure and financial reporting</a:t>
            </a:r>
          </a:p>
          <a:p>
            <a:r>
              <a:rPr lang="en-GB" dirty="0">
                <a:solidFill>
                  <a:srgbClr val="002060"/>
                </a:solidFill>
                <a:latin typeface="Arial" panose="020B0604020202020204" pitchFamily="34" charset="0"/>
                <a:cs typeface="Arial" panose="020B0604020202020204" pitchFamily="34" charset="0"/>
              </a:rPr>
              <a:t>External quality review at project mid-point and in final year.</a:t>
            </a:r>
          </a:p>
          <a:p>
            <a:r>
              <a:rPr lang="en-GB" dirty="0">
                <a:solidFill>
                  <a:srgbClr val="002060"/>
                </a:solidFill>
                <a:latin typeface="Arial" panose="020B0604020202020204" pitchFamily="34" charset="0"/>
                <a:cs typeface="Arial" panose="020B0604020202020204" pitchFamily="34" charset="0"/>
              </a:rPr>
              <a:t>Ongoing monitoring with PMC to alert on and resolve issues</a:t>
            </a:r>
          </a:p>
          <a:p>
            <a:pPr lvl="1"/>
            <a:endParaRPr lang="en-GB" dirty="0">
              <a:solidFill>
                <a:srgbClr val="002060"/>
              </a:solidFill>
              <a:latin typeface="Book Antiqua" panose="02040602050305030304" pitchFamily="18" charset="0"/>
            </a:endParaRPr>
          </a:p>
          <a:p>
            <a:pPr lvl="1"/>
            <a:endParaRPr lang="en-GB" dirty="0">
              <a:solidFill>
                <a:srgbClr val="002060"/>
              </a:solidFill>
              <a:latin typeface="Book Antiqua" panose="02040602050305030304" pitchFamily="18" charset="0"/>
            </a:endParaRPr>
          </a:p>
          <a:p>
            <a:pPr lvl="1"/>
            <a:endParaRPr lang="bs-Latn-BA" dirty="0">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518287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en-GB" dirty="0">
                <a:solidFill>
                  <a:srgbClr val="002060"/>
                </a:solidFill>
                <a:latin typeface="Arial" panose="020B0604020202020204" pitchFamily="34" charset="0"/>
                <a:cs typeface="Arial" panose="020B0604020202020204" pitchFamily="34" charset="0"/>
              </a:rPr>
              <a:t>Quality Assurance Committee</a:t>
            </a:r>
            <a:endParaRPr lang="bs-Latn-BA" dirty="0">
              <a:solidFill>
                <a:srgbClr val="00206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GB" dirty="0"/>
              <a:t>QAC is responsible for quality oversight of the project, reporting to PMC </a:t>
            </a:r>
          </a:p>
          <a:p>
            <a:r>
              <a:rPr lang="en-GB" dirty="0"/>
              <a:t>QAC is chaired by Middlesex University</a:t>
            </a:r>
          </a:p>
          <a:p>
            <a:r>
              <a:rPr lang="en-GB" dirty="0"/>
              <a:t>Membership to be determined at the </a:t>
            </a:r>
            <a:r>
              <a:rPr lang="en-GB" dirty="0" err="1"/>
              <a:t>Kickoff</a:t>
            </a:r>
            <a:r>
              <a:rPr lang="en-GB" dirty="0"/>
              <a:t> meeting (BOKU, OE, UNI,MU)</a:t>
            </a:r>
          </a:p>
          <a:p>
            <a:r>
              <a:rPr lang="en-GB" dirty="0"/>
              <a:t>QAC will review self-assessments and report to PMC after bi-annual QAC meetings</a:t>
            </a:r>
          </a:p>
          <a:p>
            <a:pPr marL="0" indent="0">
              <a:buNone/>
            </a:pPr>
            <a:endParaRPr lang="en-GB" dirty="0">
              <a:solidFill>
                <a:srgbClr val="002060"/>
              </a:solidFill>
              <a:latin typeface="Book Antiqua" panose="02040602050305030304" pitchFamily="18" charset="0"/>
            </a:endParaRPr>
          </a:p>
          <a:p>
            <a:pPr lvl="1"/>
            <a:endParaRPr lang="en-GB" dirty="0">
              <a:solidFill>
                <a:srgbClr val="002060"/>
              </a:solidFill>
              <a:latin typeface="Book Antiqua" panose="02040602050305030304" pitchFamily="18" charset="0"/>
            </a:endParaRPr>
          </a:p>
          <a:p>
            <a:pPr lvl="1"/>
            <a:endParaRPr lang="en-GB" dirty="0">
              <a:solidFill>
                <a:srgbClr val="002060"/>
              </a:solidFill>
              <a:latin typeface="Book Antiqua" panose="02040602050305030304" pitchFamily="18" charset="0"/>
            </a:endParaRPr>
          </a:p>
          <a:p>
            <a:pPr lvl="1"/>
            <a:endParaRPr lang="bs-Latn-BA" dirty="0">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3</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2757783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en-GB" dirty="0">
                <a:solidFill>
                  <a:srgbClr val="002060"/>
                </a:solidFill>
                <a:latin typeface="Arial" panose="020B0604020202020204" pitchFamily="34" charset="0"/>
                <a:cs typeface="Arial" panose="020B0604020202020204" pitchFamily="34" charset="0"/>
              </a:rPr>
              <a:t>Primary Responsibilities</a:t>
            </a:r>
            <a:endParaRPr lang="bs-Latn-BA" dirty="0">
              <a:solidFill>
                <a:srgbClr val="00206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77500" lnSpcReduction="20000"/>
          </a:bodyPr>
          <a:lstStyle/>
          <a:p>
            <a:r>
              <a:rPr lang="en-GB" dirty="0">
                <a:solidFill>
                  <a:srgbClr val="002060"/>
                </a:solidFill>
                <a:latin typeface="Arial" panose="020B0604020202020204" pitchFamily="34" charset="0"/>
                <a:cs typeface="Arial" panose="020B0604020202020204" pitchFamily="34" charset="0"/>
              </a:rPr>
              <a:t>Quality Control Plan</a:t>
            </a:r>
          </a:p>
          <a:p>
            <a:pPr lvl="1"/>
            <a:r>
              <a:rPr lang="en-GB" dirty="0"/>
              <a:t>The Quality Control plan will be developed and approved by SC by January 2017. </a:t>
            </a:r>
            <a:endParaRPr lang="en-GB" dirty="0">
              <a:solidFill>
                <a:srgbClr val="002060"/>
              </a:solidFill>
              <a:latin typeface="Arial" panose="020B0604020202020204" pitchFamily="34" charset="0"/>
              <a:cs typeface="Arial" panose="020B0604020202020204" pitchFamily="34" charset="0"/>
            </a:endParaRPr>
          </a:p>
          <a:p>
            <a:r>
              <a:rPr lang="en-GB" dirty="0">
                <a:solidFill>
                  <a:srgbClr val="002060"/>
                </a:solidFill>
                <a:latin typeface="Arial" panose="020B0604020202020204" pitchFamily="34" charset="0"/>
                <a:cs typeface="Arial" panose="020B0604020202020204" pitchFamily="34" charset="0"/>
              </a:rPr>
              <a:t>Monitoring</a:t>
            </a:r>
            <a:endParaRPr lang="en-GB" dirty="0"/>
          </a:p>
          <a:p>
            <a:pPr lvl="1"/>
            <a:r>
              <a:rPr lang="en-GB" dirty="0"/>
              <a:t>preventative function focuses on the review of the objectives, priorities, methodology and planned activities</a:t>
            </a:r>
          </a:p>
          <a:p>
            <a:pPr lvl="1"/>
            <a:r>
              <a:rPr lang="en-GB" dirty="0"/>
              <a:t>advisory function focuses on suggestion to follow the project implementation and solve issues</a:t>
            </a:r>
          </a:p>
          <a:p>
            <a:pPr lvl="1"/>
            <a:r>
              <a:rPr lang="en-GB" dirty="0"/>
              <a:t>control function focuses on assessment of the results, impact, sustainability and visibility</a:t>
            </a:r>
            <a:endParaRPr lang="en-GB" dirty="0">
              <a:solidFill>
                <a:srgbClr val="002060"/>
              </a:solidFill>
              <a:latin typeface="Arial" panose="020B0604020202020204" pitchFamily="34" charset="0"/>
              <a:cs typeface="Arial" panose="020B0604020202020204" pitchFamily="34" charset="0"/>
            </a:endParaRPr>
          </a:p>
          <a:p>
            <a:r>
              <a:rPr lang="en-GB" dirty="0">
                <a:solidFill>
                  <a:srgbClr val="002060"/>
                </a:solidFill>
                <a:latin typeface="Arial" panose="020B0604020202020204" pitchFamily="34" charset="0"/>
                <a:cs typeface="Arial" panose="020B0604020202020204" pitchFamily="34" charset="0"/>
              </a:rPr>
              <a:t>Quality assessment of activities</a:t>
            </a:r>
          </a:p>
          <a:p>
            <a:r>
              <a:rPr lang="en-GB" dirty="0">
                <a:solidFill>
                  <a:srgbClr val="002060"/>
                </a:solidFill>
                <a:latin typeface="Arial" panose="020B0604020202020204" pitchFamily="34" charset="0"/>
                <a:cs typeface="Arial" panose="020B0604020202020204" pitchFamily="34" charset="0"/>
              </a:rPr>
              <a:t>Interproject coaching (with PMC)</a:t>
            </a:r>
          </a:p>
          <a:p>
            <a:r>
              <a:rPr lang="en-GB" dirty="0">
                <a:solidFill>
                  <a:srgbClr val="002060"/>
                </a:solidFill>
                <a:latin typeface="Arial" panose="020B0604020202020204" pitchFamily="34" charset="0"/>
                <a:cs typeface="Arial" panose="020B0604020202020204" pitchFamily="34" charset="0"/>
              </a:rPr>
              <a:t>Liaison with National Agencies (with PMC)</a:t>
            </a:r>
          </a:p>
          <a:p>
            <a:pPr lvl="1"/>
            <a:endParaRPr lang="en-GB" dirty="0">
              <a:solidFill>
                <a:srgbClr val="002060"/>
              </a:solidFill>
              <a:latin typeface="Book Antiqua" panose="02040602050305030304" pitchFamily="18" charset="0"/>
            </a:endParaRPr>
          </a:p>
          <a:p>
            <a:pPr lvl="1"/>
            <a:endParaRPr lang="en-GB" dirty="0">
              <a:solidFill>
                <a:srgbClr val="002060"/>
              </a:solidFill>
              <a:latin typeface="Book Antiqua" panose="02040602050305030304" pitchFamily="18" charset="0"/>
            </a:endParaRPr>
          </a:p>
          <a:p>
            <a:pPr lvl="1"/>
            <a:endParaRPr lang="bs-Latn-BA" dirty="0">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4</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2636545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1"/>
            <a:ext cx="8229600" cy="749300"/>
          </a:xfrm>
        </p:spPr>
        <p:txBody>
          <a:bodyPr>
            <a:normAutofit fontScale="90000"/>
          </a:bodyPr>
          <a:lstStyle/>
          <a:p>
            <a:r>
              <a:rPr lang="en-GB" dirty="0">
                <a:solidFill>
                  <a:srgbClr val="002060"/>
                </a:solidFill>
                <a:latin typeface="Arial" panose="020B0604020202020204" pitchFamily="34" charset="0"/>
                <a:cs typeface="Arial" panose="020B0604020202020204" pitchFamily="34" charset="0"/>
              </a:rPr>
              <a:t>Initial Tasks</a:t>
            </a:r>
            <a:endParaRPr lang="bs-Latn-BA" dirty="0">
              <a:solidFill>
                <a:srgbClr val="00206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lvl="1">
              <a:buFont typeface="Arial" panose="020B0604020202020204" pitchFamily="34" charset="0"/>
              <a:buChar char="•"/>
            </a:pPr>
            <a:r>
              <a:rPr lang="en-GB" dirty="0">
                <a:solidFill>
                  <a:srgbClr val="002060"/>
                </a:solidFill>
                <a:latin typeface="Arial" panose="020B0604020202020204" pitchFamily="34" charset="0"/>
                <a:cs typeface="Arial" panose="020B0604020202020204" pitchFamily="34" charset="0"/>
              </a:rPr>
              <a:t>Establishment of QAC working methods</a:t>
            </a:r>
          </a:p>
          <a:p>
            <a:pPr lvl="1">
              <a:buFont typeface="Arial" panose="020B0604020202020204" pitchFamily="34" charset="0"/>
              <a:buChar char="•"/>
            </a:pPr>
            <a:r>
              <a:rPr lang="en-GB" dirty="0">
                <a:solidFill>
                  <a:srgbClr val="002060"/>
                </a:solidFill>
                <a:latin typeface="Arial" panose="020B0604020202020204" pitchFamily="34" charset="0"/>
                <a:cs typeface="Arial" panose="020B0604020202020204" pitchFamily="34" charset="0"/>
              </a:rPr>
              <a:t>Development of quality control plan</a:t>
            </a:r>
          </a:p>
          <a:p>
            <a:pPr lvl="1">
              <a:buFont typeface="Arial" panose="020B0604020202020204" pitchFamily="34" charset="0"/>
              <a:buChar char="•"/>
            </a:pPr>
            <a:r>
              <a:rPr lang="en-GB" dirty="0">
                <a:solidFill>
                  <a:srgbClr val="002060"/>
                </a:solidFill>
                <a:latin typeface="Arial" panose="020B0604020202020204" pitchFamily="34" charset="0"/>
                <a:cs typeface="Arial" panose="020B0604020202020204" pitchFamily="34" charset="0"/>
              </a:rPr>
              <a:t>Preparation of self-assessment forms</a:t>
            </a:r>
          </a:p>
          <a:p>
            <a:pPr lvl="1">
              <a:buFont typeface="Arial" panose="020B0604020202020204" pitchFamily="34" charset="0"/>
              <a:buChar char="•"/>
            </a:pPr>
            <a:r>
              <a:rPr lang="en-GB" dirty="0">
                <a:solidFill>
                  <a:srgbClr val="002060"/>
                </a:solidFill>
                <a:latin typeface="Arial" panose="020B0604020202020204" pitchFamily="34" charset="0"/>
                <a:cs typeface="Arial" panose="020B0604020202020204" pitchFamily="34" charset="0"/>
              </a:rPr>
              <a:t>Establishment of work schedule</a:t>
            </a:r>
          </a:p>
          <a:p>
            <a:pPr lvl="1">
              <a:buFont typeface="Arial" panose="020B0604020202020204" pitchFamily="34" charset="0"/>
              <a:buChar char="•"/>
            </a:pPr>
            <a:r>
              <a:rPr lang="en-GB" dirty="0">
                <a:solidFill>
                  <a:srgbClr val="002060"/>
                </a:solidFill>
                <a:latin typeface="Arial" panose="020B0604020202020204" pitchFamily="34" charset="0"/>
                <a:cs typeface="Arial" panose="020B0604020202020204" pitchFamily="34" charset="0"/>
              </a:rPr>
              <a:t>Development of “robust, specific </a:t>
            </a:r>
            <a:r>
              <a:rPr lang="en-GB">
                <a:solidFill>
                  <a:srgbClr val="002060"/>
                </a:solidFill>
                <a:latin typeface="Arial" panose="020B0604020202020204" pitchFamily="34" charset="0"/>
                <a:cs typeface="Arial" panose="020B0604020202020204" pitchFamily="34" charset="0"/>
              </a:rPr>
              <a:t>quality indicators”</a:t>
            </a:r>
            <a:endParaRPr lang="en-GB" dirty="0">
              <a:solidFill>
                <a:srgbClr val="002060"/>
              </a:solidFill>
              <a:latin typeface="Arial" panose="020B0604020202020204" pitchFamily="34" charset="0"/>
              <a:cs typeface="Arial" panose="020B0604020202020204" pitchFamily="34" charset="0"/>
            </a:endParaRPr>
          </a:p>
          <a:p>
            <a:pPr lvl="1">
              <a:buFont typeface="Arial" panose="020B0604020202020204" pitchFamily="34" charset="0"/>
              <a:buChar char="•"/>
            </a:pPr>
            <a:endParaRPr lang="en-GB" dirty="0">
              <a:solidFill>
                <a:srgbClr val="002060"/>
              </a:solidFill>
              <a:latin typeface="Arial" panose="020B0604020202020204" pitchFamily="34" charset="0"/>
              <a:cs typeface="Arial" panose="020B0604020202020204" pitchFamily="34" charset="0"/>
            </a:endParaRPr>
          </a:p>
          <a:p>
            <a:pPr lvl="1">
              <a:buFont typeface="Arial" panose="020B0604020202020204" pitchFamily="34" charset="0"/>
              <a:buChar char="•"/>
            </a:pPr>
            <a:endParaRPr lang="en-GB" dirty="0">
              <a:solidFill>
                <a:srgbClr val="002060"/>
              </a:solidFill>
              <a:latin typeface="Arial" panose="020B0604020202020204" pitchFamily="34" charset="0"/>
              <a:cs typeface="Arial" panose="020B0604020202020204" pitchFamily="34" charset="0"/>
            </a:endParaRPr>
          </a:p>
          <a:p>
            <a:pPr lvl="1">
              <a:buFont typeface="Arial" panose="020B0604020202020204" pitchFamily="34" charset="0"/>
              <a:buChar char="•"/>
            </a:pPr>
            <a:endParaRPr lang="en-GB" dirty="0">
              <a:solidFill>
                <a:srgbClr val="002060"/>
              </a:solidFill>
              <a:latin typeface="Arial" panose="020B0604020202020204" pitchFamily="34" charset="0"/>
              <a:cs typeface="Arial" panose="020B0604020202020204" pitchFamily="34" charset="0"/>
            </a:endParaRPr>
          </a:p>
          <a:p>
            <a:pPr lvl="2">
              <a:buFont typeface="Wingdings" panose="05000000000000000000" pitchFamily="2" charset="2"/>
              <a:buChar char="Ø"/>
            </a:pPr>
            <a:endParaRPr lang="en-GB" dirty="0">
              <a:solidFill>
                <a:srgbClr val="002060"/>
              </a:solidFill>
              <a:latin typeface="Arial" panose="020B0604020202020204" pitchFamily="34" charset="0"/>
              <a:cs typeface="Arial" panose="020B0604020202020204" pitchFamily="34" charset="0"/>
            </a:endParaRPr>
          </a:p>
          <a:p>
            <a:pPr lvl="1"/>
            <a:endParaRPr lang="en-GB" dirty="0">
              <a:solidFill>
                <a:srgbClr val="002060"/>
              </a:solidFill>
              <a:latin typeface="Book Antiqua" panose="02040602050305030304" pitchFamily="18" charset="0"/>
            </a:endParaRPr>
          </a:p>
          <a:p>
            <a:pPr lvl="1"/>
            <a:endParaRPr lang="bs-Latn-BA" dirty="0">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5</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19122979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4964</TotalTime>
  <Words>316</Words>
  <Application>Microsoft Office PowerPoint</Application>
  <PresentationFormat>On-screen Show (4:3)</PresentationFormat>
  <Paragraphs>54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Development of master curricula for natural disasters risk management in Western Balkan countries</vt:lpstr>
      <vt:lpstr>General Principles</vt:lpstr>
      <vt:lpstr>Quality Assurance Committee</vt:lpstr>
      <vt:lpstr>Primary Responsibilities</vt:lpstr>
      <vt:lpstr>Initial Tasks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of Internationalisation in B&amp;H Higher Education</dc:title>
  <dc:creator>user</dc:creator>
  <cp:lastModifiedBy>Mike Dawney</cp:lastModifiedBy>
  <cp:revision>19</cp:revision>
  <dcterms:created xsi:type="dcterms:W3CDTF">2006-08-16T00:00:00Z</dcterms:created>
  <dcterms:modified xsi:type="dcterms:W3CDTF">2016-12-15T23:39:13Z</dcterms:modified>
</cp:coreProperties>
</file>